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9" r:id="rId3"/>
    <p:sldId id="266" r:id="rId4"/>
    <p:sldId id="257" r:id="rId5"/>
    <p:sldId id="258" r:id="rId6"/>
    <p:sldId id="260" r:id="rId7"/>
    <p:sldId id="261" r:id="rId8"/>
    <p:sldId id="262" r:id="rId9"/>
    <p:sldId id="263" r:id="rId10"/>
    <p:sldId id="264" r:id="rId11"/>
    <p:sldId id="26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7062" autoAdjust="0"/>
    <p:restoredTop sz="94660"/>
  </p:normalViewPr>
  <p:slideViewPr>
    <p:cSldViewPr>
      <p:cViewPr varScale="1">
        <p:scale>
          <a:sx n="68" d="100"/>
          <a:sy n="68" d="100"/>
        </p:scale>
        <p:origin x="-117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F7F0C83E-56A3-4B5F-A1C0-60E313B964D5}" type="datetimeFigureOut">
              <a:rPr lang="en-US" smtClean="0"/>
              <a:pPr/>
              <a:t>11/29/2015</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03696EFE-4855-4ED6-A21F-84CC28DE672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7F0C83E-56A3-4B5F-A1C0-60E313B964D5}" type="datetimeFigureOut">
              <a:rPr lang="en-US" smtClean="0"/>
              <a:pPr/>
              <a:t>11/29/2015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696EFE-4855-4ED6-A21F-84CC28DE672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7F0C83E-56A3-4B5F-A1C0-60E313B964D5}" type="datetimeFigureOut">
              <a:rPr lang="en-US" smtClean="0"/>
              <a:pPr/>
              <a:t>11/29/2015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696EFE-4855-4ED6-A21F-84CC28DE672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F7F0C83E-56A3-4B5F-A1C0-60E313B964D5}" type="datetimeFigureOut">
              <a:rPr lang="en-US" smtClean="0"/>
              <a:pPr/>
              <a:t>11/29/2015</a:t>
            </a:fld>
            <a:endParaRPr lang="en-US"/>
          </a:p>
        </p:txBody>
      </p:sp>
      <p:sp>
        <p:nvSpPr>
          <p:cNvPr id="9" name="Slide Number Placeholder 8"/>
          <p:cNvSpPr>
            <a:spLocks noGrp="1"/>
          </p:cNvSpPr>
          <p:nvPr>
            <p:ph type="sldNum" sz="quarter" idx="15"/>
          </p:nvPr>
        </p:nvSpPr>
        <p:spPr/>
        <p:txBody>
          <a:bodyPr rtlCol="0"/>
          <a:lstStyle/>
          <a:p>
            <a:fld id="{03696EFE-4855-4ED6-A21F-84CC28DE6724}"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F7F0C83E-56A3-4B5F-A1C0-60E313B964D5}" type="datetimeFigureOut">
              <a:rPr lang="en-US" smtClean="0"/>
              <a:pPr/>
              <a:t>11/29/2015</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03696EFE-4855-4ED6-A21F-84CC28DE672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F7F0C83E-56A3-4B5F-A1C0-60E313B964D5}" type="datetimeFigureOut">
              <a:rPr lang="en-US" smtClean="0"/>
              <a:pPr/>
              <a:t>11/29/2015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696EFE-4855-4ED6-A21F-84CC28DE6724}"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F7F0C83E-56A3-4B5F-A1C0-60E313B964D5}" type="datetimeFigureOut">
              <a:rPr lang="en-US" smtClean="0"/>
              <a:pPr/>
              <a:t>11/29/2015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3696EFE-4855-4ED6-A21F-84CC28DE6724}"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F7F0C83E-56A3-4B5F-A1C0-60E313B964D5}" type="datetimeFigureOut">
              <a:rPr lang="en-US" smtClean="0"/>
              <a:pPr/>
              <a:t>11/29/2015</a:t>
            </a:fld>
            <a:endParaRPr lang="en-US"/>
          </a:p>
        </p:txBody>
      </p:sp>
      <p:sp>
        <p:nvSpPr>
          <p:cNvPr id="7" name="Slide Number Placeholder 6"/>
          <p:cNvSpPr>
            <a:spLocks noGrp="1"/>
          </p:cNvSpPr>
          <p:nvPr>
            <p:ph type="sldNum" sz="quarter" idx="11"/>
          </p:nvPr>
        </p:nvSpPr>
        <p:spPr/>
        <p:txBody>
          <a:bodyPr rtlCol="0"/>
          <a:lstStyle/>
          <a:p>
            <a:fld id="{03696EFE-4855-4ED6-A21F-84CC28DE6724}"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F0C83E-56A3-4B5F-A1C0-60E313B964D5}" type="datetimeFigureOut">
              <a:rPr lang="en-US" smtClean="0"/>
              <a:pPr/>
              <a:t>11/29/2015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3696EFE-4855-4ED6-A21F-84CC28DE672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F7F0C83E-56A3-4B5F-A1C0-60E313B964D5}" type="datetimeFigureOut">
              <a:rPr lang="en-US" smtClean="0"/>
              <a:pPr/>
              <a:t>11/29/2015</a:t>
            </a:fld>
            <a:endParaRPr lang="en-US"/>
          </a:p>
        </p:txBody>
      </p:sp>
      <p:sp>
        <p:nvSpPr>
          <p:cNvPr id="22" name="Slide Number Placeholder 21"/>
          <p:cNvSpPr>
            <a:spLocks noGrp="1"/>
          </p:cNvSpPr>
          <p:nvPr>
            <p:ph type="sldNum" sz="quarter" idx="15"/>
          </p:nvPr>
        </p:nvSpPr>
        <p:spPr/>
        <p:txBody>
          <a:bodyPr rtlCol="0"/>
          <a:lstStyle/>
          <a:p>
            <a:fld id="{03696EFE-4855-4ED6-A21F-84CC28DE6724}"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F7F0C83E-56A3-4B5F-A1C0-60E313B964D5}" type="datetimeFigureOut">
              <a:rPr lang="en-US" smtClean="0"/>
              <a:pPr/>
              <a:t>11/29/2015</a:t>
            </a:fld>
            <a:endParaRPr lang="en-US"/>
          </a:p>
        </p:txBody>
      </p:sp>
      <p:sp>
        <p:nvSpPr>
          <p:cNvPr id="18" name="Slide Number Placeholder 17"/>
          <p:cNvSpPr>
            <a:spLocks noGrp="1"/>
          </p:cNvSpPr>
          <p:nvPr>
            <p:ph type="sldNum" sz="quarter" idx="11"/>
          </p:nvPr>
        </p:nvSpPr>
        <p:spPr/>
        <p:txBody>
          <a:bodyPr rtlCol="0"/>
          <a:lstStyle/>
          <a:p>
            <a:fld id="{03696EFE-4855-4ED6-A21F-84CC28DE6724}"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F7F0C83E-56A3-4B5F-A1C0-60E313B964D5}" type="datetimeFigureOut">
              <a:rPr lang="en-US" smtClean="0"/>
              <a:pPr/>
              <a:t>11/29/2015</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03696EFE-4855-4ED6-A21F-84CC28DE6724}"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shmoop.com/book-thief/characterization.html" TargetMode="External"/><Relationship Id="rId2" Type="http://schemas.openxmlformats.org/officeDocument/2006/relationships/hyperlink" Target="http://www.shmoop.com/book-thief/war-theme.html" TargetMode="External"/><Relationship Id="rId1" Type="http://schemas.openxmlformats.org/officeDocument/2006/relationships/slideLayout" Target="../slideLayouts/slideLayout2.xml"/><Relationship Id="rId4" Type="http://schemas.openxmlformats.org/officeDocument/2006/relationships/hyperlink" Target="http://www.shmoop.com/book-thief/symbolism-imagery.html" TargetMode="External"/></Relationships>
</file>

<file path=ppt/slides/_rels/slide11.xml.rels><?xml version="1.0" encoding="UTF-8" standalone="yes"?>
<Relationships xmlns="http://schemas.openxmlformats.org/package/2006/relationships"><Relationship Id="rId2" Type="http://schemas.openxmlformats.org/officeDocument/2006/relationships/hyperlink" Target="http://www.cliffsnotes.com/literature/b/the-book-thief/study-help/quiz"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gradesaver.com/the-book-thie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radesaver.com/the-book-thief/study-guide/glossary-of-terms"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Book Thief</a:t>
            </a:r>
            <a:endParaRPr lang="en-US" dirty="0"/>
          </a:p>
        </p:txBody>
      </p:sp>
      <p:sp>
        <p:nvSpPr>
          <p:cNvPr id="3" name="Subtitle 2"/>
          <p:cNvSpPr>
            <a:spLocks noGrp="1"/>
          </p:cNvSpPr>
          <p:nvPr>
            <p:ph type="subTitle" idx="1"/>
          </p:nvPr>
        </p:nvSpPr>
        <p:spPr/>
        <p:txBody>
          <a:bodyPr>
            <a:normAutofit/>
          </a:bodyPr>
          <a:lstStyle/>
          <a:p>
            <a:r>
              <a:rPr lang="en-US" dirty="0" smtClean="0"/>
              <a:t>Author: Markus </a:t>
            </a:r>
            <a:r>
              <a:rPr lang="en-US" dirty="0" err="1" smtClean="0"/>
              <a:t>Zusak</a:t>
            </a:r>
            <a:endParaRPr lang="en-US" dirty="0" smtClean="0"/>
          </a:p>
          <a:p>
            <a:endParaRPr lang="en-US" dirty="0" smtClean="0"/>
          </a:p>
          <a:p>
            <a:r>
              <a:rPr lang="en-US" dirty="0" smtClean="0"/>
              <a:t> Madeline Williams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Activities</a:t>
            </a:r>
            <a:endParaRPr lang="en-US" dirty="0"/>
          </a:p>
        </p:txBody>
      </p:sp>
      <p:sp>
        <p:nvSpPr>
          <p:cNvPr id="3" name="Content Placeholder 2"/>
          <p:cNvSpPr>
            <a:spLocks noGrp="1"/>
          </p:cNvSpPr>
          <p:nvPr>
            <p:ph sz="quarter" idx="1"/>
          </p:nvPr>
        </p:nvSpPr>
        <p:spPr/>
        <p:txBody>
          <a:bodyPr>
            <a:normAutofit fontScale="92500" lnSpcReduction="10000"/>
          </a:bodyPr>
          <a:lstStyle/>
          <a:p>
            <a:pPr marL="457200" indent="-457200">
              <a:buFont typeface="+mj-lt"/>
              <a:buAutoNum type="arabicPeriod"/>
            </a:pPr>
            <a:r>
              <a:rPr lang="en-US" dirty="0" smtClean="0">
                <a:hlinkClick r:id="rId2"/>
              </a:rPr>
              <a:t>Theme Discussion-War</a:t>
            </a:r>
            <a:r>
              <a:rPr lang="en-US" dirty="0" smtClean="0"/>
              <a:t>: Introduce the activity by having students write their own opinions about the theme of the book using evidence. Then use the questions to lead  and scaffold students in the right direction. Have students work in groups to identify evidence for the “war theme.”</a:t>
            </a:r>
          </a:p>
          <a:p>
            <a:pPr marL="457200" indent="-457200">
              <a:buFont typeface="+mj-lt"/>
              <a:buAutoNum type="arabicPeriod"/>
            </a:pPr>
            <a:r>
              <a:rPr lang="en-US" dirty="0" smtClean="0">
                <a:hlinkClick r:id="rId3"/>
              </a:rPr>
              <a:t>Character Analysis</a:t>
            </a:r>
            <a:r>
              <a:rPr lang="en-US" dirty="0" smtClean="0"/>
              <a:t>: Use information from text to develop components into a  character analysis. Then have students answer a prompt from the character’s perspective  using the evidence from the text.</a:t>
            </a:r>
            <a:endParaRPr lang="en-US" dirty="0" smtClean="0"/>
          </a:p>
          <a:p>
            <a:pPr marL="457200" indent="-457200">
              <a:buFont typeface="+mj-lt"/>
              <a:buAutoNum type="arabicPeriod"/>
            </a:pPr>
            <a:r>
              <a:rPr lang="en-US" dirty="0" smtClean="0">
                <a:hlinkClick r:id="rId4"/>
              </a:rPr>
              <a:t>Symbols A</a:t>
            </a:r>
            <a:r>
              <a:rPr lang="en-US" dirty="0" smtClean="0">
                <a:hlinkClick r:id="rId4"/>
              </a:rPr>
              <a:t>nalysis</a:t>
            </a:r>
            <a:r>
              <a:rPr lang="en-US" dirty="0" smtClean="0"/>
              <a:t>: </a:t>
            </a:r>
            <a:r>
              <a:rPr lang="en-US" dirty="0" smtClean="0"/>
              <a:t>Throughout the reading of the book students analyze the different symbols: Accordion, </a:t>
            </a:r>
            <a:r>
              <a:rPr lang="en-US" dirty="0" err="1" smtClean="0"/>
              <a:t>Swaztika</a:t>
            </a:r>
            <a:r>
              <a:rPr lang="en-US" dirty="0" smtClean="0"/>
              <a:t>, Adolph Hitler, Nazi Flag, Books, Colors</a:t>
            </a:r>
            <a:endParaRPr lang="en-US"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Assessments</a:t>
            </a:r>
            <a:endParaRPr lang="en-US" dirty="0"/>
          </a:p>
        </p:txBody>
      </p:sp>
      <p:sp>
        <p:nvSpPr>
          <p:cNvPr id="3" name="Content Placeholder 2"/>
          <p:cNvSpPr>
            <a:spLocks noGrp="1"/>
          </p:cNvSpPr>
          <p:nvPr>
            <p:ph sz="quarter" idx="1"/>
          </p:nvPr>
        </p:nvSpPr>
        <p:spPr/>
        <p:txBody>
          <a:bodyPr>
            <a:normAutofit lnSpcReduction="10000"/>
          </a:bodyPr>
          <a:lstStyle/>
          <a:p>
            <a:pPr marL="457200" indent="-457200">
              <a:buFont typeface="+mj-lt"/>
              <a:buAutoNum type="arabicPeriod"/>
            </a:pPr>
            <a:r>
              <a:rPr lang="en-US" dirty="0" smtClean="0"/>
              <a:t>Have students do this </a:t>
            </a:r>
            <a:r>
              <a:rPr lang="en-US" dirty="0" smtClean="0">
                <a:hlinkClick r:id="rId2"/>
              </a:rPr>
              <a:t>formative quiz </a:t>
            </a:r>
            <a:r>
              <a:rPr lang="en-US" dirty="0" smtClean="0"/>
              <a:t> on a sheet of paper at the end of the book and after discussing characters, symbols and themes.</a:t>
            </a:r>
          </a:p>
          <a:p>
            <a:pPr marL="457200" indent="-457200">
              <a:buFont typeface="+mj-lt"/>
              <a:buAutoNum type="arabicPeriod"/>
            </a:pPr>
            <a:r>
              <a:rPr lang="en-US" dirty="0" smtClean="0"/>
              <a:t>Students will distinguish the different textual connections  from the Text, by writing 3 paragraphs explaining each connection and providing two examples of each: text to world, text to self, text to text.</a:t>
            </a:r>
          </a:p>
          <a:p>
            <a:pPr marL="457200" indent="-457200">
              <a:buFont typeface="+mj-lt"/>
              <a:buAutoNum type="arabicPeriod"/>
            </a:pPr>
            <a:r>
              <a:rPr lang="en-US" dirty="0" smtClean="0"/>
              <a:t>Book vs. Movie Comparison assignment- students will pick a scene from the book, and see if they can find the same scene in the movie, and then compare the two illustrations of the scenes to each other. Finally, students will do a written report comparing the two formats.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the Author</a:t>
            </a:r>
            <a:endParaRPr lang="en-US" dirty="0"/>
          </a:p>
        </p:txBody>
      </p:sp>
      <p:sp>
        <p:nvSpPr>
          <p:cNvPr id="3" name="Content Placeholder 2"/>
          <p:cNvSpPr>
            <a:spLocks noGrp="1"/>
          </p:cNvSpPr>
          <p:nvPr>
            <p:ph sz="quarter" idx="1"/>
          </p:nvPr>
        </p:nvSpPr>
        <p:spPr/>
        <p:txBody>
          <a:bodyPr>
            <a:normAutofit fontScale="85000" lnSpcReduction="20000"/>
          </a:bodyPr>
          <a:lstStyle/>
          <a:p>
            <a:pPr fontAlgn="base"/>
            <a:r>
              <a:rPr lang="en-US" sz="2200" dirty="0" smtClean="0"/>
              <a:t>Markus </a:t>
            </a:r>
            <a:r>
              <a:rPr lang="en-US" sz="2200" dirty="0" err="1" smtClean="0"/>
              <a:t>Zusak</a:t>
            </a:r>
            <a:r>
              <a:rPr lang="en-US" sz="2200" dirty="0" smtClean="0"/>
              <a:t>:</a:t>
            </a:r>
          </a:p>
          <a:p>
            <a:pPr fontAlgn="base">
              <a:buNone/>
            </a:pPr>
            <a:r>
              <a:rPr lang="en-US" sz="2200" dirty="0" smtClean="0"/>
              <a:t>	Born in Sydney, Australia,</a:t>
            </a:r>
          </a:p>
          <a:p>
            <a:pPr fontAlgn="base">
              <a:buNone/>
            </a:pPr>
            <a:r>
              <a:rPr lang="en-US" sz="2200" dirty="0" smtClean="0"/>
              <a:t>	Adult fiction writer</a:t>
            </a:r>
          </a:p>
          <a:p>
            <a:pPr fontAlgn="base"/>
            <a:r>
              <a:rPr lang="en-US" sz="2200" dirty="0" smtClean="0"/>
              <a:t>In 2006 </a:t>
            </a:r>
            <a:r>
              <a:rPr lang="en-US" sz="2200" dirty="0" smtClean="0">
                <a:hlinkClick r:id="rId2"/>
              </a:rPr>
              <a:t>The Book Thief</a:t>
            </a:r>
            <a:r>
              <a:rPr lang="en-US" sz="2200" dirty="0" smtClean="0"/>
              <a:t> was published in his native Australia as the author's first work of "adult" fiction.</a:t>
            </a:r>
          </a:p>
          <a:p>
            <a:pPr fontAlgn="base"/>
            <a:r>
              <a:rPr lang="en-US" sz="2200" dirty="0" smtClean="0"/>
              <a:t>Over one million copies of The Book Thief have been sold internationally, and the novel received a </a:t>
            </a:r>
            <a:r>
              <a:rPr lang="en-US" sz="2200" dirty="0" err="1" smtClean="0"/>
              <a:t>Printz</a:t>
            </a:r>
            <a:r>
              <a:rPr lang="en-US" sz="2200" dirty="0" smtClean="0"/>
              <a:t> Honor.</a:t>
            </a:r>
          </a:p>
          <a:p>
            <a:pPr fontAlgn="base"/>
            <a:r>
              <a:rPr lang="en-US" sz="2200" dirty="0" smtClean="0"/>
              <a:t>Austrian </a:t>
            </a:r>
            <a:r>
              <a:rPr lang="en-US" sz="2200" dirty="0" smtClean="0"/>
              <a:t>father/German </a:t>
            </a:r>
            <a:r>
              <a:rPr lang="en-US" sz="2200" dirty="0" smtClean="0"/>
              <a:t>mother: both experienced World War II firsthand in their native countries. </a:t>
            </a:r>
          </a:p>
          <a:p>
            <a:pPr fontAlgn="base"/>
            <a:r>
              <a:rPr lang="en-US" sz="2200" dirty="0" smtClean="0"/>
              <a:t>Book Thief was largely inspired by stories his parents told him as a child about the war in Munich and Vienna. </a:t>
            </a:r>
          </a:p>
          <a:p>
            <a:pPr fontAlgn="base"/>
            <a:r>
              <a:rPr lang="en-US" sz="2200" dirty="0" smtClean="0"/>
              <a:t>Singled out two stories his mother told him:  the bombing of Munich, and the Jews being marched through </a:t>
            </a:r>
            <a:r>
              <a:rPr lang="en-US" sz="2200" dirty="0" err="1" smtClean="0"/>
              <a:t>Zusak's</a:t>
            </a:r>
            <a:r>
              <a:rPr lang="en-US" sz="2200" dirty="0" smtClean="0"/>
              <a:t> mother's town on their way to the Dachau concentration camp.</a:t>
            </a:r>
          </a:p>
          <a:p>
            <a:pPr fontAlgn="base"/>
            <a:r>
              <a:rPr lang="en-US" sz="2200" dirty="0" smtClean="0"/>
              <a:t>Like The Book Thief's character of Hans </a:t>
            </a:r>
            <a:r>
              <a:rPr lang="en-US" sz="2200" dirty="0" err="1" smtClean="0"/>
              <a:t>Hubermann</a:t>
            </a:r>
            <a:r>
              <a:rPr lang="en-US" sz="2200" dirty="0" smtClean="0"/>
              <a:t>, </a:t>
            </a:r>
            <a:r>
              <a:rPr lang="en-US" sz="2200" dirty="0" err="1" smtClean="0"/>
              <a:t>Zusak's</a:t>
            </a:r>
            <a:r>
              <a:rPr lang="en-US" sz="2200" dirty="0" smtClean="0"/>
              <a:t> father was a house painter, and at an early age </a:t>
            </a:r>
            <a:r>
              <a:rPr lang="en-US" sz="2200" dirty="0" err="1" smtClean="0"/>
              <a:t>Zusak</a:t>
            </a:r>
            <a:r>
              <a:rPr lang="en-US" sz="2200" dirty="0" smtClean="0"/>
              <a:t> wanted to be a house painter as well. </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rot="5400000" flipH="1">
            <a:off x="6248401" y="228600"/>
            <a:ext cx="76198" cy="76201"/>
          </a:xfrm>
        </p:spPr>
        <p:txBody>
          <a:bodyPr>
            <a:normAutofit fontScale="90000"/>
          </a:bodyPr>
          <a:lstStyle/>
          <a:p>
            <a:endParaRPr lang="en-US" dirty="0"/>
          </a:p>
        </p:txBody>
      </p:sp>
      <p:sp>
        <p:nvSpPr>
          <p:cNvPr id="6" name="Text Placeholder 5"/>
          <p:cNvSpPr>
            <a:spLocks noGrp="1"/>
          </p:cNvSpPr>
          <p:nvPr>
            <p:ph type="body" sz="half" idx="2"/>
          </p:nvPr>
        </p:nvSpPr>
        <p:spPr>
          <a:xfrm>
            <a:off x="6324600" y="228600"/>
            <a:ext cx="2133600" cy="5562600"/>
          </a:xfrm>
        </p:spPr>
        <p:txBody>
          <a:bodyPr>
            <a:normAutofit lnSpcReduction="10000"/>
          </a:bodyPr>
          <a:lstStyle/>
          <a:p>
            <a:endParaRPr lang="en-US" sz="1800" dirty="0" smtClean="0"/>
          </a:p>
          <a:p>
            <a:r>
              <a:rPr lang="en-US" sz="1800" dirty="0" smtClean="0"/>
              <a:t>“Its just a small story really, about, among other things:</a:t>
            </a:r>
          </a:p>
          <a:p>
            <a:pPr>
              <a:buFont typeface="Arial" pitchFamily="34" charset="0"/>
              <a:buChar char="•"/>
            </a:pPr>
            <a:r>
              <a:rPr lang="en-US" sz="1800" dirty="0" smtClean="0"/>
              <a:t> </a:t>
            </a:r>
            <a:r>
              <a:rPr lang="en-US" sz="1800" dirty="0" smtClean="0"/>
              <a:t>a girl</a:t>
            </a:r>
          </a:p>
          <a:p>
            <a:pPr>
              <a:buFont typeface="Arial" pitchFamily="34" charset="0"/>
              <a:buChar char="•"/>
            </a:pPr>
            <a:r>
              <a:rPr lang="en-US" sz="1800" dirty="0" smtClean="0"/>
              <a:t>Some words</a:t>
            </a:r>
          </a:p>
          <a:p>
            <a:pPr>
              <a:buFont typeface="Arial" pitchFamily="34" charset="0"/>
              <a:buChar char="•"/>
            </a:pPr>
            <a:r>
              <a:rPr lang="en-US" sz="1800" dirty="0" smtClean="0"/>
              <a:t>An accordionist</a:t>
            </a:r>
          </a:p>
          <a:p>
            <a:pPr>
              <a:buFont typeface="Arial" pitchFamily="34" charset="0"/>
              <a:buChar char="•"/>
            </a:pPr>
            <a:r>
              <a:rPr lang="en-US" sz="1800" dirty="0" smtClean="0"/>
              <a:t>Some fanatical Germans</a:t>
            </a:r>
          </a:p>
          <a:p>
            <a:pPr>
              <a:buFont typeface="Arial" pitchFamily="34" charset="0"/>
              <a:buChar char="•"/>
            </a:pPr>
            <a:r>
              <a:rPr lang="en-US" sz="1800" dirty="0" smtClean="0"/>
              <a:t>A Jewish fist fighter</a:t>
            </a:r>
          </a:p>
          <a:p>
            <a:pPr>
              <a:buFont typeface="Arial" pitchFamily="34" charset="0"/>
              <a:buChar char="•"/>
            </a:pPr>
            <a:r>
              <a:rPr lang="en-US" sz="1800" dirty="0" smtClean="0"/>
              <a:t>And quite a lot of thievery</a:t>
            </a:r>
          </a:p>
          <a:p>
            <a:r>
              <a:rPr lang="en-US" sz="1800" dirty="0" smtClean="0"/>
              <a:t>I saw the book thief three times.”</a:t>
            </a:r>
          </a:p>
          <a:p>
            <a:r>
              <a:rPr lang="en-US" sz="1800" u="sng" dirty="0" smtClean="0"/>
              <a:t>The Book Thief</a:t>
            </a:r>
            <a:r>
              <a:rPr lang="en-US" sz="1800" dirty="0" smtClean="0"/>
              <a:t> loc. 107 of 6975</a:t>
            </a:r>
            <a:endParaRPr lang="en-US" sz="1800" u="sng" dirty="0" smtClean="0"/>
          </a:p>
        </p:txBody>
      </p:sp>
      <p:pic>
        <p:nvPicPr>
          <p:cNvPr id="1028" name="Picture 4" descr="https://pbs.twimg.com/media/B9PSeEUIMAEiRNs.jpg"/>
          <p:cNvPicPr>
            <a:picLocks noGrp="1" noChangeAspect="1" noChangeArrowheads="1"/>
          </p:cNvPicPr>
          <p:nvPr>
            <p:ph type="pic" idx="1"/>
          </p:nvPr>
        </p:nvPicPr>
        <p:blipFill>
          <a:blip r:embed="rId2" cstate="print"/>
          <a:stretch>
            <a:fillRect/>
          </a:stretch>
        </p:blipFill>
        <p:spPr bwMode="auto">
          <a:xfrm>
            <a:off x="304800" y="304800"/>
            <a:ext cx="5659188" cy="63246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Good Story</a:t>
            </a:r>
            <a:r>
              <a:rPr lang="en-US" dirty="0" smtClean="0"/>
              <a:t>? A story about stories…</a:t>
            </a:r>
            <a:endParaRPr lang="en-US" dirty="0"/>
          </a:p>
        </p:txBody>
      </p:sp>
      <p:sp>
        <p:nvSpPr>
          <p:cNvPr id="4" name="Text Placeholder 3"/>
          <p:cNvSpPr>
            <a:spLocks noGrp="1"/>
          </p:cNvSpPr>
          <p:nvPr>
            <p:ph type="body" idx="2"/>
          </p:nvPr>
        </p:nvSpPr>
        <p:spPr>
          <a:xfrm>
            <a:off x="6812280" y="274320"/>
            <a:ext cx="1950720" cy="6050280"/>
          </a:xfrm>
        </p:spPr>
        <p:txBody>
          <a:bodyPr/>
          <a:lstStyle/>
          <a:p>
            <a:endParaRPr lang="en-US" dirty="0"/>
          </a:p>
        </p:txBody>
      </p:sp>
      <p:sp>
        <p:nvSpPr>
          <p:cNvPr id="3" name="Content Placeholder 2"/>
          <p:cNvSpPr>
            <a:spLocks noGrp="1"/>
          </p:cNvSpPr>
          <p:nvPr>
            <p:ph sz="quarter" idx="1"/>
          </p:nvPr>
        </p:nvSpPr>
        <p:spPr/>
        <p:txBody>
          <a:bodyPr>
            <a:normAutofit lnSpcReduction="10000"/>
          </a:bodyPr>
          <a:lstStyle/>
          <a:p>
            <a:r>
              <a:rPr lang="en-US" sz="1600" dirty="0" smtClean="0"/>
              <a:t>The narrator is Death: takes the perspective of Death. </a:t>
            </a:r>
          </a:p>
          <a:p>
            <a:r>
              <a:rPr lang="en-US" sz="1600" dirty="0" smtClean="0"/>
              <a:t>The Book Thief opens, in January of 1939, Hitler had been self-declared “</a:t>
            </a:r>
            <a:r>
              <a:rPr lang="en-US" sz="1600" dirty="0" err="1" smtClean="0"/>
              <a:t>führer</a:t>
            </a:r>
            <a:r>
              <a:rPr lang="en-US" sz="1600" dirty="0" smtClean="0"/>
              <a:t>,” or leader, of Germany for more than four years. The Nuremberg Laws, implemented in 1935, declared anyone with Jewish blood non-Aryan, and removed their civil rights. Communists, Socialists, and anyone else considered an enemy of the Nazi Party was arrested and sent to labor camps in Dachau. </a:t>
            </a:r>
            <a:endParaRPr lang="en-US" sz="1600" dirty="0" smtClean="0"/>
          </a:p>
          <a:p>
            <a:r>
              <a:rPr lang="en-US" sz="1600" dirty="0" smtClean="0"/>
              <a:t>Covers the story of </a:t>
            </a:r>
            <a:r>
              <a:rPr lang="en-US" sz="1600" dirty="0" err="1" smtClean="0"/>
              <a:t>Liesel’s</a:t>
            </a:r>
            <a:r>
              <a:rPr lang="en-US" sz="1600" dirty="0" smtClean="0"/>
              <a:t> </a:t>
            </a:r>
            <a:r>
              <a:rPr lang="en-US" sz="1600" dirty="0" smtClean="0"/>
              <a:t>life, her book, Max </a:t>
            </a:r>
            <a:r>
              <a:rPr lang="en-US" sz="1600" dirty="0" err="1" smtClean="0"/>
              <a:t>Vandenburg</a:t>
            </a:r>
            <a:r>
              <a:rPr lang="en-US" sz="1600" dirty="0" smtClean="0"/>
              <a:t>, and his book, Rudy Steiner, and many other important </a:t>
            </a:r>
            <a:r>
              <a:rPr lang="en-US" sz="1600" dirty="0" err="1" smtClean="0"/>
              <a:t>charactrers</a:t>
            </a:r>
            <a:r>
              <a:rPr lang="en-US" sz="1600" dirty="0" smtClean="0"/>
              <a:t> lives.  Death narrates and interconnects the stories by putting claimers when another character is about to start their </a:t>
            </a:r>
            <a:r>
              <a:rPr lang="en-US" sz="1600" dirty="0" err="1" smtClean="0"/>
              <a:t>perspecitve</a:t>
            </a:r>
            <a:r>
              <a:rPr lang="en-US" sz="1600" dirty="0" smtClean="0"/>
              <a:t>.</a:t>
            </a:r>
          </a:p>
          <a:p>
            <a:r>
              <a:rPr lang="en-US" sz="1600" dirty="0" smtClean="0"/>
              <a:t>There is also a love story within the book.</a:t>
            </a:r>
          </a:p>
          <a:p>
            <a:r>
              <a:rPr lang="en-US" sz="1600" dirty="0" smtClean="0"/>
              <a:t>Death </a:t>
            </a:r>
            <a:r>
              <a:rPr lang="en-US" sz="1600" dirty="0" smtClean="0"/>
              <a:t>rescues </a:t>
            </a:r>
            <a:r>
              <a:rPr lang="en-US" sz="1600" dirty="0" err="1" smtClean="0"/>
              <a:t>Liesel’s</a:t>
            </a:r>
            <a:r>
              <a:rPr lang="en-US" sz="1600" dirty="0" smtClean="0"/>
              <a:t> story from </a:t>
            </a:r>
            <a:r>
              <a:rPr lang="en-US" sz="1600" dirty="0" smtClean="0"/>
              <a:t>a trash truck and </a:t>
            </a:r>
            <a:r>
              <a:rPr lang="en-US" sz="1600" dirty="0" smtClean="0"/>
              <a:t>reads it </a:t>
            </a:r>
            <a:r>
              <a:rPr lang="en-US" sz="1600" dirty="0" smtClean="0"/>
              <a:t>over and over again before returning it to her when she dies</a:t>
            </a:r>
            <a:r>
              <a:rPr lang="en-US" sz="1600" dirty="0" smtClean="0"/>
              <a:t>.</a:t>
            </a:r>
            <a:endParaRPr lang="en-US" sz="1600" dirty="0" smtClean="0"/>
          </a:p>
          <a:p>
            <a:r>
              <a:rPr lang="en-US" sz="1600" dirty="0" smtClean="0"/>
              <a:t>Death </a:t>
            </a:r>
            <a:r>
              <a:rPr lang="en-US" sz="1600" dirty="0" smtClean="0"/>
              <a:t>provides illustrated descriptions. He discusses “books” or stories </a:t>
            </a:r>
            <a:r>
              <a:rPr lang="en-US" sz="1600" dirty="0" smtClean="0"/>
              <a:t>within  </a:t>
            </a:r>
            <a:r>
              <a:rPr lang="en-US" sz="1600" dirty="0" smtClean="0"/>
              <a:t>his story. To be more specific, </a:t>
            </a:r>
            <a:r>
              <a:rPr lang="en-US" sz="1600" i="1" dirty="0" smtClean="0"/>
              <a:t>The </a:t>
            </a:r>
            <a:r>
              <a:rPr lang="en-US" sz="1600" i="1" dirty="0" smtClean="0"/>
              <a:t>Book Thief</a:t>
            </a:r>
            <a:r>
              <a:rPr lang="en-US" sz="1600" dirty="0" smtClean="0"/>
              <a:t>, the novel we are reading, contains two </a:t>
            </a:r>
            <a:r>
              <a:rPr lang="en-US" sz="1600" dirty="0" smtClean="0"/>
              <a:t>complete, stories </a:t>
            </a:r>
            <a:r>
              <a:rPr lang="en-US" sz="1600" dirty="0" smtClean="0"/>
              <a:t>written by Max </a:t>
            </a:r>
            <a:r>
              <a:rPr lang="en-US" sz="1600" dirty="0" err="1" smtClean="0"/>
              <a:t>Vandenburg</a:t>
            </a:r>
            <a:r>
              <a:rPr lang="en-US" sz="1600" dirty="0" smtClean="0"/>
              <a:t> (character from book). These </a:t>
            </a:r>
            <a:r>
              <a:rPr lang="en-US" sz="1600" dirty="0" smtClean="0"/>
              <a:t>are </a:t>
            </a:r>
            <a:r>
              <a:rPr lang="en-US" sz="1600" i="1" dirty="0" smtClean="0"/>
              <a:t>The </a:t>
            </a:r>
            <a:r>
              <a:rPr lang="en-US" sz="1600" i="1" dirty="0" err="1" smtClean="0"/>
              <a:t>Standover</a:t>
            </a:r>
            <a:r>
              <a:rPr lang="en-US" sz="1600" i="1" dirty="0" smtClean="0"/>
              <a:t> Man</a:t>
            </a:r>
            <a:r>
              <a:rPr lang="en-US" sz="1600" dirty="0" smtClean="0"/>
              <a:t> and </a:t>
            </a:r>
            <a:r>
              <a:rPr lang="en-US" sz="1600" i="1" dirty="0" smtClean="0"/>
              <a:t>The Word Shaker</a:t>
            </a:r>
            <a:r>
              <a:rPr lang="en-US" sz="1600" dirty="0" smtClean="0"/>
              <a:t>, </a:t>
            </a:r>
            <a:r>
              <a:rPr lang="en-US" sz="1600" dirty="0" smtClean="0"/>
              <a:t>both are from pages </a:t>
            </a:r>
            <a:r>
              <a:rPr lang="en-US" sz="1600" dirty="0" smtClean="0"/>
              <a:t>of Adolph Hitler's Book, </a:t>
            </a:r>
            <a:r>
              <a:rPr lang="en-US" sz="1600" i="1" dirty="0" smtClean="0"/>
              <a:t>Mein </a:t>
            </a:r>
            <a:r>
              <a:rPr lang="en-US" sz="1600" i="1" dirty="0" err="1" smtClean="0"/>
              <a:t>Kampf</a:t>
            </a:r>
            <a:r>
              <a:rPr lang="en-US" sz="1600" dirty="0" smtClean="0"/>
              <a:t>.</a:t>
            </a:r>
          </a:p>
          <a:p>
            <a:endParaRPr lang="en-US" sz="1600" dirty="0"/>
          </a:p>
        </p:txBody>
      </p:sp>
      <p:pic>
        <p:nvPicPr>
          <p:cNvPr id="5" name="Picture 4" descr="WYOlhx0R.jpeg"/>
          <p:cNvPicPr>
            <a:picLocks noChangeAspect="1"/>
          </p:cNvPicPr>
          <p:nvPr/>
        </p:nvPicPr>
        <p:blipFill>
          <a:blip r:embed="rId2" cstate="print"/>
          <a:stretch>
            <a:fillRect/>
          </a:stretch>
        </p:blipFill>
        <p:spPr>
          <a:xfrm>
            <a:off x="6629400" y="228600"/>
            <a:ext cx="2209800" cy="63246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Story’s Accuracy and authenticity in its Historical Detail</a:t>
            </a:r>
            <a:endParaRPr lang="en-US" dirty="0"/>
          </a:p>
        </p:txBody>
      </p:sp>
      <p:sp>
        <p:nvSpPr>
          <p:cNvPr id="3" name="Content Placeholder 2"/>
          <p:cNvSpPr>
            <a:spLocks noGrp="1"/>
          </p:cNvSpPr>
          <p:nvPr>
            <p:ph sz="quarter" idx="1"/>
          </p:nvPr>
        </p:nvSpPr>
        <p:spPr/>
        <p:txBody>
          <a:bodyPr>
            <a:normAutofit/>
          </a:bodyPr>
          <a:lstStyle/>
          <a:p>
            <a:r>
              <a:rPr lang="en-US" sz="1600" dirty="0" smtClean="0"/>
              <a:t>1936, three years before the beginning of the book, </a:t>
            </a:r>
            <a:r>
              <a:rPr lang="en-US" sz="1600" b="1" dirty="0" smtClean="0"/>
              <a:t>Berlin hosted the Olympics,</a:t>
            </a:r>
            <a:r>
              <a:rPr lang="en-US" sz="1600" dirty="0" smtClean="0"/>
              <a:t> where the African-American athlete Jesse Owens dominated in the track events, winning four gold medals.</a:t>
            </a:r>
          </a:p>
          <a:p>
            <a:r>
              <a:rPr lang="en-US" sz="1600" dirty="0" smtClean="0"/>
              <a:t>1939, Hitler had been self-declared “</a:t>
            </a:r>
            <a:r>
              <a:rPr lang="en-US" sz="1600" dirty="0" err="1" smtClean="0"/>
              <a:t>führer</a:t>
            </a:r>
            <a:r>
              <a:rPr lang="en-US" sz="1600" dirty="0" smtClean="0"/>
              <a:t>,” or leader, of Germany for more than four years</a:t>
            </a:r>
            <a:r>
              <a:rPr lang="en-US" sz="1600" b="1" dirty="0" smtClean="0"/>
              <a:t>. The Nuremberg Laws</a:t>
            </a:r>
            <a:r>
              <a:rPr lang="en-US" sz="1600" dirty="0" smtClean="0"/>
              <a:t>, implemented in 1935, declared anyone with Jewish blood non-Aryan, and removed their civil rights.</a:t>
            </a:r>
          </a:p>
          <a:p>
            <a:r>
              <a:rPr lang="en-US" sz="1600" dirty="0" smtClean="0"/>
              <a:t>In June 1941 Germany invaded Russia. The invasion lasted the remainder of the war, and resulted in more than 30 million deaths due to combat, starvation, exposure, and disease. </a:t>
            </a:r>
          </a:p>
          <a:p>
            <a:pPr lvl="1"/>
            <a:r>
              <a:rPr lang="en-US" sz="1600" dirty="0" smtClean="0"/>
              <a:t>Several of the </a:t>
            </a:r>
            <a:r>
              <a:rPr lang="en-US" sz="1600" b="1" dirty="0" smtClean="0"/>
              <a:t>characters in The Book Thief are sent to the Eastern Front, Eastern Front</a:t>
            </a:r>
            <a:r>
              <a:rPr lang="en-US" sz="1600" dirty="0" smtClean="0"/>
              <a:t>, including Hans and Rosa </a:t>
            </a:r>
            <a:r>
              <a:rPr lang="en-US" sz="1600" dirty="0" err="1" smtClean="0"/>
              <a:t>Hubermann’s</a:t>
            </a:r>
            <a:r>
              <a:rPr lang="en-US" sz="1600" dirty="0" smtClean="0"/>
              <a:t> son, </a:t>
            </a:r>
            <a:r>
              <a:rPr lang="en-US" sz="1600" dirty="0" err="1" smtClean="0"/>
              <a:t>Hansi</a:t>
            </a:r>
            <a:r>
              <a:rPr lang="en-US" sz="1600" dirty="0" smtClean="0"/>
              <a:t>, and Frau </a:t>
            </a:r>
            <a:r>
              <a:rPr lang="en-US" sz="1600" dirty="0" err="1" smtClean="0"/>
              <a:t>Holtzapfel’s</a:t>
            </a:r>
            <a:r>
              <a:rPr lang="en-US" sz="1600" dirty="0" smtClean="0"/>
              <a:t> sons, Michael and Robert.</a:t>
            </a:r>
          </a:p>
          <a:p>
            <a:r>
              <a:rPr lang="en-US" sz="1600" dirty="0" smtClean="0"/>
              <a:t> Although the war wouldn’t end in Europe until 1944, </a:t>
            </a:r>
            <a:r>
              <a:rPr lang="en-US" sz="1600" dirty="0" err="1" smtClean="0"/>
              <a:t>Liesel’s</a:t>
            </a:r>
            <a:r>
              <a:rPr lang="en-US" sz="1600" dirty="0" smtClean="0"/>
              <a:t> story ends in October of 1943, with the Allied bombing of Munich and Stuttgart and the fictional town of </a:t>
            </a:r>
            <a:r>
              <a:rPr lang="en-US" sz="1600" dirty="0" err="1" smtClean="0"/>
              <a:t>Molching</a:t>
            </a:r>
            <a:r>
              <a:rPr lang="en-US" sz="1600" dirty="0" smtClean="0"/>
              <a:t>, where the book is set</a:t>
            </a:r>
            <a:r>
              <a:rPr lang="en-US" sz="1600" dirty="0" smtClean="0"/>
              <a:t>.</a:t>
            </a:r>
          </a:p>
          <a:p>
            <a:r>
              <a:rPr lang="en-US" sz="1600" dirty="0" smtClean="0"/>
              <a:t>Illustrates the bomb raids between the axis and allied powers. </a:t>
            </a:r>
            <a:endParaRPr lang="en-US" sz="1600" dirty="0" smtClean="0"/>
          </a:p>
          <a:p>
            <a:endParaRPr lang="en-US" sz="1600"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Authentic Language for the time period?</a:t>
            </a:r>
            <a:endParaRPr lang="en-US" dirty="0"/>
          </a:p>
        </p:txBody>
      </p:sp>
      <p:sp>
        <p:nvSpPr>
          <p:cNvPr id="3" name="Content Placeholder 2"/>
          <p:cNvSpPr>
            <a:spLocks noGrp="1"/>
          </p:cNvSpPr>
          <p:nvPr>
            <p:ph sz="quarter" idx="1"/>
          </p:nvPr>
        </p:nvSpPr>
        <p:spPr>
          <a:xfrm>
            <a:off x="457200" y="1600200"/>
            <a:ext cx="7543800" cy="2667000"/>
          </a:xfrm>
        </p:spPr>
        <p:txBody>
          <a:bodyPr/>
          <a:lstStyle/>
          <a:p>
            <a:r>
              <a:rPr lang="en-US" dirty="0" smtClean="0"/>
              <a:t>Uses  </a:t>
            </a:r>
            <a:r>
              <a:rPr lang="en-US" dirty="0" smtClean="0"/>
              <a:t>German </a:t>
            </a:r>
            <a:r>
              <a:rPr lang="en-US" dirty="0" smtClean="0"/>
              <a:t>words:</a:t>
            </a:r>
          </a:p>
          <a:p>
            <a:pPr>
              <a:buNone/>
            </a:pPr>
            <a:r>
              <a:rPr lang="en-US" dirty="0" smtClean="0"/>
              <a:t>“</a:t>
            </a:r>
            <a:r>
              <a:rPr lang="en-US" dirty="0" smtClean="0"/>
              <a:t>He's </a:t>
            </a:r>
            <a:r>
              <a:rPr lang="en-US" dirty="0" smtClean="0"/>
              <a:t>the </a:t>
            </a:r>
            <a:r>
              <a:rPr lang="en-US" i="1" dirty="0" err="1" smtClean="0"/>
              <a:t>Saukerl</a:t>
            </a:r>
            <a:r>
              <a:rPr lang="en-US" dirty="0" smtClean="0"/>
              <a:t> (pig boy) to her </a:t>
            </a:r>
            <a:r>
              <a:rPr lang="en-US" i="1" dirty="0" err="1" smtClean="0"/>
              <a:t>Saumensch</a:t>
            </a:r>
            <a:r>
              <a:rPr lang="en-US" dirty="0" smtClean="0"/>
              <a:t> (pig girl</a:t>
            </a:r>
            <a:r>
              <a:rPr lang="en-US" dirty="0" smtClean="0"/>
              <a:t>)..”</a:t>
            </a:r>
            <a:endParaRPr lang="en-US" dirty="0" smtClean="0"/>
          </a:p>
          <a:p>
            <a:r>
              <a:rPr lang="en-US" dirty="0" smtClean="0"/>
              <a:t>This link </a:t>
            </a:r>
            <a:r>
              <a:rPr lang="en-US" dirty="0" smtClean="0">
                <a:hlinkClick r:id="rId2"/>
              </a:rPr>
              <a:t>here</a:t>
            </a:r>
            <a:r>
              <a:rPr lang="en-US" dirty="0" smtClean="0"/>
              <a:t> provides a “glossary” including German terms used throughout the book. </a:t>
            </a:r>
          </a:p>
          <a:p>
            <a:r>
              <a:rPr lang="en-US" dirty="0" smtClean="0"/>
              <a:t>Includes terms used during WWII </a:t>
            </a:r>
            <a:endParaRPr lang="en-US" dirty="0"/>
          </a:p>
        </p:txBody>
      </p:sp>
      <p:pic>
        <p:nvPicPr>
          <p:cNvPr id="4" name="Picture 3" descr="book thiefff.jpg"/>
          <p:cNvPicPr>
            <a:picLocks noChangeAspect="1"/>
          </p:cNvPicPr>
          <p:nvPr/>
        </p:nvPicPr>
        <p:blipFill>
          <a:blip r:embed="rId3" cstate="print"/>
          <a:stretch>
            <a:fillRect/>
          </a:stretch>
        </p:blipFill>
        <p:spPr>
          <a:xfrm>
            <a:off x="762000" y="4191000"/>
            <a:ext cx="3733800" cy="2106246"/>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 Valid Historical Interpretation?</a:t>
            </a:r>
            <a:endParaRPr lang="en-US" dirty="0"/>
          </a:p>
        </p:txBody>
      </p:sp>
      <p:sp>
        <p:nvSpPr>
          <p:cNvPr id="3" name="Content Placeholder 2"/>
          <p:cNvSpPr>
            <a:spLocks noGrp="1"/>
          </p:cNvSpPr>
          <p:nvPr>
            <p:ph sz="quarter" idx="1"/>
          </p:nvPr>
        </p:nvSpPr>
        <p:spPr/>
        <p:txBody>
          <a:bodyPr/>
          <a:lstStyle/>
          <a:p>
            <a:r>
              <a:rPr lang="en-US" dirty="0" smtClean="0"/>
              <a:t>Yes- perspective of death. Uses primary accounts from mother and father, as well as references the </a:t>
            </a:r>
            <a:r>
              <a:rPr lang="en-US" dirty="0" err="1" smtClean="0"/>
              <a:t>mein</a:t>
            </a:r>
            <a:r>
              <a:rPr lang="en-US" dirty="0" smtClean="0"/>
              <a:t> </a:t>
            </a:r>
            <a:r>
              <a:rPr lang="en-US" dirty="0" err="1" smtClean="0"/>
              <a:t>kampf</a:t>
            </a:r>
            <a:r>
              <a:rPr lang="en-US" dirty="0" smtClean="0"/>
              <a:t> and another story of WWII throughout the text. Discusses planes and the bombings and the holocaust as well.</a:t>
            </a:r>
          </a:p>
          <a:p>
            <a:r>
              <a:rPr lang="en-US" dirty="0" smtClean="0"/>
              <a:t>Provides perspective from </a:t>
            </a:r>
            <a:r>
              <a:rPr lang="en-US" dirty="0" err="1" smtClean="0"/>
              <a:t>Liesel’s</a:t>
            </a:r>
            <a:r>
              <a:rPr lang="en-US" dirty="0" smtClean="0"/>
              <a:t> point of view  as well. </a:t>
            </a:r>
            <a:r>
              <a:rPr lang="en-US" dirty="0" err="1" smtClean="0"/>
              <a:t>Liesel</a:t>
            </a:r>
            <a:r>
              <a:rPr lang="en-US" dirty="0" smtClean="0"/>
              <a:t> reflect </a:t>
            </a:r>
            <a:r>
              <a:rPr lang="en-US" dirty="0" err="1" smtClean="0"/>
              <a:t>Zusak’s</a:t>
            </a:r>
            <a:r>
              <a:rPr lang="en-US" dirty="0" smtClean="0"/>
              <a:t> mother and father’s lives during the war. </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Anyone Missing?</a:t>
            </a:r>
            <a:endParaRPr lang="en-US" dirty="0"/>
          </a:p>
        </p:txBody>
      </p:sp>
      <p:sp>
        <p:nvSpPr>
          <p:cNvPr id="3" name="Content Placeholder 2"/>
          <p:cNvSpPr>
            <a:spLocks noGrp="1"/>
          </p:cNvSpPr>
          <p:nvPr>
            <p:ph sz="quarter" idx="1"/>
          </p:nvPr>
        </p:nvSpPr>
        <p:spPr/>
        <p:txBody>
          <a:bodyPr/>
          <a:lstStyle/>
          <a:p>
            <a:pPr>
              <a:buFontTx/>
              <a:buChar char="-"/>
            </a:pPr>
            <a:r>
              <a:rPr lang="en-US" dirty="0" smtClean="0"/>
              <a:t>Black </a:t>
            </a:r>
            <a:r>
              <a:rPr lang="en-US" dirty="0" smtClean="0"/>
              <a:t>voices?</a:t>
            </a:r>
            <a:endParaRPr lang="en-US" dirty="0" smtClean="0"/>
          </a:p>
          <a:p>
            <a:pPr>
              <a:buFontTx/>
              <a:buChar char="-"/>
            </a:pPr>
            <a:r>
              <a:rPr lang="en-US" dirty="0" smtClean="0"/>
              <a:t>Italians?</a:t>
            </a:r>
          </a:p>
          <a:p>
            <a:pPr>
              <a:buFontTx/>
              <a:buChar char="-"/>
            </a:pPr>
            <a:r>
              <a:rPr lang="en-US" dirty="0" smtClean="0"/>
              <a:t>Different social classes?</a:t>
            </a:r>
            <a:endParaRPr lang="en-US" dirty="0" smtClean="0"/>
          </a:p>
          <a:p>
            <a:pPr>
              <a:buFontTx/>
              <a:buChar char="-"/>
            </a:pP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Insight and understanding to current and past events</a:t>
            </a:r>
            <a:endParaRPr lang="en-US" dirty="0"/>
          </a:p>
        </p:txBody>
      </p:sp>
      <p:sp>
        <p:nvSpPr>
          <p:cNvPr id="3" name="Content Placeholder 2"/>
          <p:cNvSpPr>
            <a:spLocks noGrp="1"/>
          </p:cNvSpPr>
          <p:nvPr>
            <p:ph sz="quarter" idx="1"/>
          </p:nvPr>
        </p:nvSpPr>
        <p:spPr/>
        <p:txBody>
          <a:bodyPr/>
          <a:lstStyle/>
          <a:p>
            <a:r>
              <a:rPr lang="en-US" dirty="0" smtClean="0"/>
              <a:t>This text provides insight and </a:t>
            </a:r>
            <a:r>
              <a:rPr lang="en-US" dirty="0" smtClean="0"/>
              <a:t>understanding to current and past events, specifically because its about WWII!</a:t>
            </a:r>
          </a:p>
          <a:p>
            <a:r>
              <a:rPr lang="en-US" dirty="0" smtClean="0"/>
              <a:t>What happened in WWI effected how we handle and view genocide and discrimination today.</a:t>
            </a:r>
          </a:p>
          <a:p>
            <a:pPr lvl="1"/>
            <a:r>
              <a:rPr lang="en-US" dirty="0" err="1" smtClean="0"/>
              <a:t>Ie</a:t>
            </a:r>
            <a:r>
              <a:rPr lang="en-US" dirty="0" smtClean="0"/>
              <a:t>; </a:t>
            </a:r>
            <a:r>
              <a:rPr lang="en-US" dirty="0" smtClean="0"/>
              <a:t>N</a:t>
            </a:r>
            <a:r>
              <a:rPr lang="en-US" dirty="0" smtClean="0"/>
              <a:t>azis are Isis/jihadists  as </a:t>
            </a:r>
            <a:r>
              <a:rPr lang="en-US" dirty="0" smtClean="0"/>
              <a:t>J</a:t>
            </a:r>
            <a:r>
              <a:rPr lang="en-US" dirty="0" smtClean="0"/>
              <a:t>ews are non-</a:t>
            </a:r>
            <a:r>
              <a:rPr lang="en-US" dirty="0" err="1" smtClean="0"/>
              <a:t>isil</a:t>
            </a:r>
            <a:r>
              <a:rPr lang="en-US" dirty="0" smtClean="0"/>
              <a:t>/ </a:t>
            </a:r>
            <a:r>
              <a:rPr lang="en-US" dirty="0" err="1" smtClean="0"/>
              <a:t>christians</a:t>
            </a:r>
            <a:r>
              <a:rPr lang="en-US" dirty="0" smtClean="0"/>
              <a:t> </a:t>
            </a:r>
            <a:r>
              <a:rPr lang="en-US" b="1" i="1" u="sng" dirty="0" smtClean="0"/>
              <a:t>(a little extreme but point made)</a:t>
            </a:r>
            <a:endParaRPr lang="en-US" b="1" i="1" u="sng" dirty="0" smtClean="0"/>
          </a:p>
          <a:p>
            <a:pPr lvl="1"/>
            <a:r>
              <a:rPr lang="en-US" dirty="0" smtClean="0"/>
              <a:t>Often we compare, make jokes, and look out for people similar to Hitler’s characteristics</a:t>
            </a:r>
          </a:p>
          <a:p>
            <a:r>
              <a:rPr lang="en-US" dirty="0" smtClean="0"/>
              <a:t>WWII led to US military bases around the globe</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249</TotalTime>
  <Words>770</Words>
  <Application>Microsoft Office PowerPoint</Application>
  <PresentationFormat>On-screen Show (4:3)</PresentationFormat>
  <Paragraphs>64</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Oriel</vt:lpstr>
      <vt:lpstr>The Book Thief</vt:lpstr>
      <vt:lpstr>About the Author</vt:lpstr>
      <vt:lpstr>Slide 3</vt:lpstr>
      <vt:lpstr>A Good Story? A story about stories…</vt:lpstr>
      <vt:lpstr>Story’s Accuracy and authenticity in its Historical Detail</vt:lpstr>
      <vt:lpstr>Authentic Language for the time period?</vt:lpstr>
      <vt:lpstr>A Valid Historical Interpretation?</vt:lpstr>
      <vt:lpstr>Anyone Missing?</vt:lpstr>
      <vt:lpstr>Insight and understanding to current and past events</vt:lpstr>
      <vt:lpstr>Learning Activities</vt:lpstr>
      <vt:lpstr>Assessments</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Book Thief</dc:title>
  <dc:creator>Madeline</dc:creator>
  <cp:lastModifiedBy>Madeline</cp:lastModifiedBy>
  <cp:revision>54</cp:revision>
  <dcterms:created xsi:type="dcterms:W3CDTF">2015-11-12T15:41:30Z</dcterms:created>
  <dcterms:modified xsi:type="dcterms:W3CDTF">2015-11-29T16:43:55Z</dcterms:modified>
</cp:coreProperties>
</file>